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8" r:id="rId4"/>
    <p:sldId id="259" r:id="rId5"/>
    <p:sldId id="262" r:id="rId6"/>
    <p:sldId id="263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639D94B1-EEB9-413D-8244-B6548E37E0A8}">
          <p14:sldIdLst>
            <p14:sldId id="257"/>
            <p14:sldId id="258"/>
            <p14:sldId id="268"/>
            <p14:sldId id="259"/>
          </p14:sldIdLst>
        </p14:section>
        <p14:section name="Insights" id="{173BCAE6-5592-47D1-A73F-29572D808615}">
          <p14:sldIdLst>
            <p14:sldId id="262"/>
            <p14:sldId id="263"/>
            <p14:sldId id="264"/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D0BF"/>
    <a:srgbClr val="5684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AAD292-154D-4A99-82F8-144FE39C5FC8}" v="883" dt="2023-09-22T18:54:28.2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90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C26294-AB4E-7172-9357-09AAF72855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7F45440-96B1-F16D-2CE8-B05091F8EA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E17C62-3150-5447-921D-8A48BBE07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61C7-3648-4E29-83F4-777A8B967FA0}" type="datetimeFigureOut">
              <a:rPr lang="pt-BR" smtClean="0"/>
              <a:t>23/09/2023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9C48A-E178-75E8-0749-7EDA880AC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EC0D49-B20D-A4E8-D5C1-CD83F99ED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F242-66A9-49A2-9261-E577E757B3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7550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11AA3D-4EC6-C41A-0968-79F66870B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5F62E19-F9FD-CC1E-FAD1-B65D524927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B9235E-6BA8-4202-A02B-623FA2ED0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61C7-3648-4E29-83F4-777A8B967FA0}" type="datetimeFigureOut">
              <a:rPr lang="pt-BR" smtClean="0"/>
              <a:t>23/09/2023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11969E-3119-0788-6D06-68874D195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353F21-9F0E-3205-25EF-C53000C55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F242-66A9-49A2-9261-E577E757B3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0476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9464AA1-DE7E-5FF7-6DEB-E155992F49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924D20-7DD2-42DA-8FE9-BB0A0D249D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D0BFCF6-E36F-00ED-68FC-5E7A47E3A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61C7-3648-4E29-83F4-777A8B967FA0}" type="datetimeFigureOut">
              <a:rPr lang="pt-BR" smtClean="0"/>
              <a:t>23/09/2023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A703F03-ED98-8E8E-9837-3A11B9860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597A16-F603-B1C8-346D-B5C4DC9BA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F242-66A9-49A2-9261-E577E757B3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3470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0BAC68-68D8-9AAD-BAD8-FE3A3E1D7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7BD13E-71F6-B946-30B5-E02691B7E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6430693-3F78-445B-4D23-437A0387A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61C7-3648-4E29-83F4-777A8B967FA0}" type="datetimeFigureOut">
              <a:rPr lang="pt-BR" smtClean="0"/>
              <a:t>23/09/2023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BA44392-767D-4AB8-DAB1-EA127B26D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C1DF2B-4E83-6442-16FD-787E726F3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F242-66A9-49A2-9261-E577E757B3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3522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18A3AC-93AD-9A0C-7E23-B14E379E2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2EBC814-BF25-35A9-68D7-15459F683B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3E5212-B04A-70CE-F1A3-7C2D21355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61C7-3648-4E29-83F4-777A8B967FA0}" type="datetimeFigureOut">
              <a:rPr lang="pt-BR" smtClean="0"/>
              <a:t>23/09/2023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DAE859-512B-E76C-9758-4A00C7C40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202D7E-9C46-75F1-F7A2-9D5A3547B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F242-66A9-49A2-9261-E577E757B3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9600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014E0D-8F83-6C31-469F-302F24AC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8A2C4D-AF8B-916B-3E4B-A3B1E8A819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A7E2933-D8A3-ABF2-0E94-54366A3E6B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83B23A1-51E4-769A-A380-C9A230A8E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61C7-3648-4E29-83F4-777A8B967FA0}" type="datetimeFigureOut">
              <a:rPr lang="pt-BR" smtClean="0"/>
              <a:t>23/09/2023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9B24F65-349D-6A1E-8524-C90FA3B8F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FF99371-DE4E-BC79-FAE0-1D0E13BF4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F242-66A9-49A2-9261-E577E757B3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6661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35023D-6656-A337-82A3-7394CEA5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740D43-0CFE-8DEF-EB83-DDC6F2469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B585126-E31E-0059-FABC-3E0952ECB6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B445EE5-8E2C-2546-542C-00B643532C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5BF0413-008B-47C4-8F2D-FC1B395892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EF9D92C-B5CF-15C7-8430-958B3D176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61C7-3648-4E29-83F4-777A8B967FA0}" type="datetimeFigureOut">
              <a:rPr lang="pt-BR" smtClean="0"/>
              <a:t>23/09/2023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5140427-157A-8429-4C1D-F8FDF2600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872703C-F6B9-3F30-309F-445CE8DBB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F242-66A9-49A2-9261-E577E757B3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793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5957C5-0456-1B35-91F4-7827B2D07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65BC8A7-D479-464B-A73D-69FAE2268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61C7-3648-4E29-83F4-777A8B967FA0}" type="datetimeFigureOut">
              <a:rPr lang="pt-BR" smtClean="0"/>
              <a:t>23/09/2023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801B868-B386-7712-63D6-DF9AA2B9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6AF0373-16F1-8947-921B-74E549293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F242-66A9-49A2-9261-E577E757B3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7125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2B35680-110A-289D-E578-9BF5D55D6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61C7-3648-4E29-83F4-777A8B967FA0}" type="datetimeFigureOut">
              <a:rPr lang="pt-BR" smtClean="0"/>
              <a:t>23/09/2023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DC13D9D-3D66-086B-3C0D-1B8736F35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106724F-DA03-A683-018A-7188C59C9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F242-66A9-49A2-9261-E577E757B3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9386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6D534E-A5F4-0E99-7498-6FEB4B0C1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97A611-5F43-4627-D9F3-888121AAF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B61113D-20D1-DC9D-BDB1-E2C223A71C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832773D-819A-D2C6-74F7-B6B6743B9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61C7-3648-4E29-83F4-777A8B967FA0}" type="datetimeFigureOut">
              <a:rPr lang="pt-BR" smtClean="0"/>
              <a:t>23/09/2023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0F7E736-CD1D-195F-75DD-B0F7F9519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4128CAA-1E51-0BC8-A01A-D18CD4F9E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F242-66A9-49A2-9261-E577E757B3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5459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99F3F6-7E3E-6226-FD5C-40CF54F35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949503E-979F-3AA7-F6C6-613B7D6FFE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9E91DB6-DB4A-7D52-00E9-79BCE7E3B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B1164DB-BBEF-C5BE-9176-86905782C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61C7-3648-4E29-83F4-777A8B967FA0}" type="datetimeFigureOut">
              <a:rPr lang="pt-BR" smtClean="0"/>
              <a:t>23/09/2023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9054E49-393F-48AE-06C3-54858970D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80A6A4A-BE7E-4DD3-83B1-3E0AEE97A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F242-66A9-49A2-9261-E577E757B3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8133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421F220-3D84-32D1-33D6-1C6373C01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52B977-653A-3CDD-F1CF-0CE3E5230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B0BD0B-23A1-D929-2A00-B79251E45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D61C7-3648-4E29-83F4-777A8B967FA0}" type="datetimeFigureOut">
              <a:rPr lang="pt-BR" smtClean="0"/>
              <a:t>23/09/2023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8F6E314-F979-70E5-E161-234216E481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87D7E3A-4F8B-3827-D346-35865FAB6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8F242-66A9-49A2-9261-E577E757B3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1470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C9788D31-F7D0-E04A-0CFC-9C66D759EC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526" t="100000" r="13037" b="-1625"/>
          <a:stretch>
            <a:fillRect/>
          </a:stretch>
        </p:blipFill>
        <p:spPr>
          <a:xfrm>
            <a:off x="9573832" y="6858001"/>
            <a:ext cx="1028647" cy="111443"/>
          </a:xfrm>
          <a:custGeom>
            <a:avLst/>
            <a:gdLst>
              <a:gd name="connsiteX0" fmla="*/ 0 w 1028647"/>
              <a:gd name="connsiteY0" fmla="*/ 0 h 111443"/>
              <a:gd name="connsiteX1" fmla="*/ 1028647 w 1028647"/>
              <a:gd name="connsiteY1" fmla="*/ 0 h 111443"/>
              <a:gd name="connsiteX2" fmla="*/ 998207 w 1028647"/>
              <a:gd name="connsiteY2" fmla="*/ 11929 h 111443"/>
              <a:gd name="connsiteX3" fmla="*/ 55267 w 1028647"/>
              <a:gd name="connsiteY3" fmla="*/ 30596 h 111443"/>
              <a:gd name="connsiteX4" fmla="*/ 0 w 1028647"/>
              <a:gd name="connsiteY4" fmla="*/ 0 h 111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8647" h="111443">
                <a:moveTo>
                  <a:pt x="0" y="0"/>
                </a:moveTo>
                <a:lnTo>
                  <a:pt x="1028647" y="0"/>
                </a:lnTo>
                <a:lnTo>
                  <a:pt x="998207" y="11929"/>
                </a:lnTo>
                <a:cubicBezTo>
                  <a:pt x="641792" y="138452"/>
                  <a:pt x="295933" y="143946"/>
                  <a:pt x="55267" y="30596"/>
                </a:cubicBez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9" name="Imagem 38" descr="Pessoas andando de bicicleta na rua de uma cidade&#10;&#10;Descrição gerada automaticamente">
            <a:extLst>
              <a:ext uri="{FF2B5EF4-FFF2-40B4-BE49-F238E27FC236}">
                <a16:creationId xmlns:a16="http://schemas.microsoft.com/office/drawing/2014/main" id="{7C8C4E9D-9A2F-C8A6-64B9-691651BF1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5" r="35741" b="42622"/>
          <a:stretch>
            <a:fillRect/>
          </a:stretch>
        </p:blipFill>
        <p:spPr>
          <a:xfrm>
            <a:off x="2848482" y="-739215"/>
            <a:ext cx="5978068" cy="5028078"/>
          </a:xfrm>
          <a:custGeom>
            <a:avLst/>
            <a:gdLst>
              <a:gd name="connsiteX0" fmla="*/ 23715 w 5978068"/>
              <a:gd name="connsiteY0" fmla="*/ 0 h 5028078"/>
              <a:gd name="connsiteX1" fmla="*/ 3752950 w 5978068"/>
              <a:gd name="connsiteY1" fmla="*/ 0 h 5028078"/>
              <a:gd name="connsiteX2" fmla="*/ 5616408 w 5978068"/>
              <a:gd name="connsiteY2" fmla="*/ 2269514 h 5028078"/>
              <a:gd name="connsiteX3" fmla="*/ 5396269 w 5978068"/>
              <a:gd name="connsiteY3" fmla="*/ 4510170 h 5028078"/>
              <a:gd name="connsiteX4" fmla="*/ 5205973 w 5978068"/>
              <a:gd name="connsiteY4" fmla="*/ 4666419 h 5028078"/>
              <a:gd name="connsiteX5" fmla="*/ 2965318 w 5978068"/>
              <a:gd name="connsiteY5" fmla="*/ 4446280 h 5028078"/>
              <a:gd name="connsiteX6" fmla="*/ 361660 w 5978068"/>
              <a:gd name="connsiteY6" fmla="*/ 1275275 h 5028078"/>
              <a:gd name="connsiteX7" fmla="*/ 7675 w 5978068"/>
              <a:gd name="connsiteY7" fmla="*/ 109355 h 5028078"/>
              <a:gd name="connsiteX8" fmla="*/ 23715 w 5978068"/>
              <a:gd name="connsiteY8" fmla="*/ 0 h 502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78068" h="5028078">
                <a:moveTo>
                  <a:pt x="23715" y="0"/>
                </a:moveTo>
                <a:lnTo>
                  <a:pt x="3752950" y="0"/>
                </a:lnTo>
                <a:lnTo>
                  <a:pt x="5616408" y="2269514"/>
                </a:lnTo>
                <a:cubicBezTo>
                  <a:pt x="6174358" y="2949044"/>
                  <a:pt x="6075799" y="3952220"/>
                  <a:pt x="5396269" y="4510170"/>
                </a:cubicBezTo>
                <a:lnTo>
                  <a:pt x="5205973" y="4666419"/>
                </a:lnTo>
                <a:cubicBezTo>
                  <a:pt x="4526444" y="5224369"/>
                  <a:pt x="3523268" y="5125809"/>
                  <a:pt x="2965318" y="4446280"/>
                </a:cubicBezTo>
                <a:lnTo>
                  <a:pt x="361660" y="1275275"/>
                </a:lnTo>
                <a:cubicBezTo>
                  <a:pt x="82685" y="935510"/>
                  <a:pt x="-32162" y="514834"/>
                  <a:pt x="7675" y="109355"/>
                </a:cubicBezTo>
                <a:lnTo>
                  <a:pt x="23715" y="0"/>
                </a:lnTo>
                <a:close/>
              </a:path>
            </a:pathLst>
          </a:custGeom>
        </p:spPr>
      </p:pic>
      <p:pic>
        <p:nvPicPr>
          <p:cNvPr id="38" name="Imagem 37" descr="Pessoas andando de bicicleta na rua de uma cidade&#10;&#10;Descrição gerada automaticamente">
            <a:extLst>
              <a:ext uri="{FF2B5EF4-FFF2-40B4-BE49-F238E27FC236}">
                <a16:creationId xmlns:a16="http://schemas.microsoft.com/office/drawing/2014/main" id="{ABA1AB89-12EE-9EAC-FD4E-D26777A72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27" b="34391"/>
          <a:stretch>
            <a:fillRect/>
          </a:stretch>
        </p:blipFill>
        <p:spPr>
          <a:xfrm>
            <a:off x="8977152" y="-457545"/>
            <a:ext cx="4848387" cy="5778845"/>
          </a:xfrm>
          <a:custGeom>
            <a:avLst/>
            <a:gdLst>
              <a:gd name="connsiteX0" fmla="*/ 0 w 4823583"/>
              <a:gd name="connsiteY0" fmla="*/ 0 h 5749279"/>
              <a:gd name="connsiteX1" fmla="*/ 4822668 w 4823583"/>
              <a:gd name="connsiteY1" fmla="*/ 0 h 5749279"/>
              <a:gd name="connsiteX2" fmla="*/ 4823583 w 4823583"/>
              <a:gd name="connsiteY2" fmla="*/ 1205 h 5749279"/>
              <a:gd name="connsiteX3" fmla="*/ 4823583 w 4823583"/>
              <a:gd name="connsiteY3" fmla="*/ 5749211 h 5749279"/>
              <a:gd name="connsiteX4" fmla="*/ 4814281 w 4823583"/>
              <a:gd name="connsiteY4" fmla="*/ 5749279 h 5749279"/>
              <a:gd name="connsiteX5" fmla="*/ 3342758 w 4823583"/>
              <a:gd name="connsiteY5" fmla="*/ 4981888 h 5749279"/>
              <a:gd name="connsiteX6" fmla="*/ 393352 w 4823583"/>
              <a:gd name="connsiteY6" fmla="*/ 1097569 h 5749279"/>
              <a:gd name="connsiteX7" fmla="*/ 224 w 4823583"/>
              <a:gd name="connsiteY7" fmla="*/ 30463 h 5749279"/>
              <a:gd name="connsiteX8" fmla="*/ 0 w 4823583"/>
              <a:gd name="connsiteY8" fmla="*/ 0 h 57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23583" h="5749279">
                <a:moveTo>
                  <a:pt x="0" y="0"/>
                </a:moveTo>
                <a:lnTo>
                  <a:pt x="4822668" y="0"/>
                </a:lnTo>
                <a:lnTo>
                  <a:pt x="4823583" y="1205"/>
                </a:lnTo>
                <a:lnTo>
                  <a:pt x="4823583" y="5749211"/>
                </a:lnTo>
                <a:lnTo>
                  <a:pt x="4814281" y="5749279"/>
                </a:lnTo>
                <a:cubicBezTo>
                  <a:pt x="4254202" y="5726567"/>
                  <a:pt x="3708207" y="5463179"/>
                  <a:pt x="3342758" y="4981888"/>
                </a:cubicBezTo>
                <a:lnTo>
                  <a:pt x="393352" y="1097569"/>
                </a:lnTo>
                <a:cubicBezTo>
                  <a:pt x="149720" y="776708"/>
                  <a:pt x="20926" y="404566"/>
                  <a:pt x="224" y="30463"/>
                </a:cubicBez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7" name="Imagem 36" descr="Pessoas andando de bicicleta na rua de uma cidade&#10;&#10;Descrição gerada automaticamente">
            <a:extLst>
              <a:ext uri="{FF2B5EF4-FFF2-40B4-BE49-F238E27FC236}">
                <a16:creationId xmlns:a16="http://schemas.microsoft.com/office/drawing/2014/main" id="{D444BDC7-80CD-4307-9738-129013DC5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2" t="63807" r="9328" b="2030"/>
          <a:stretch>
            <a:fillRect/>
          </a:stretch>
        </p:blipFill>
        <p:spPr>
          <a:xfrm>
            <a:off x="4427752" y="4573778"/>
            <a:ext cx="8047822" cy="2881117"/>
          </a:xfrm>
          <a:custGeom>
            <a:avLst/>
            <a:gdLst>
              <a:gd name="connsiteX0" fmla="*/ 1389409 w 8362316"/>
              <a:gd name="connsiteY0" fmla="*/ 0 h 2993706"/>
              <a:gd name="connsiteX1" fmla="*/ 6972907 w 8362316"/>
              <a:gd name="connsiteY1" fmla="*/ 0 h 2993706"/>
              <a:gd name="connsiteX2" fmla="*/ 8362316 w 8362316"/>
              <a:gd name="connsiteY2" fmla="*/ 1389409 h 2993706"/>
              <a:gd name="connsiteX3" fmla="*/ 8362316 w 8362316"/>
              <a:gd name="connsiteY3" fmla="*/ 1604297 h 2993706"/>
              <a:gd name="connsiteX4" fmla="*/ 6972907 w 8362316"/>
              <a:gd name="connsiteY4" fmla="*/ 2993706 h 2993706"/>
              <a:gd name="connsiteX5" fmla="*/ 1389409 w 8362316"/>
              <a:gd name="connsiteY5" fmla="*/ 2993706 h 2993706"/>
              <a:gd name="connsiteX6" fmla="*/ 0 w 8362316"/>
              <a:gd name="connsiteY6" fmla="*/ 1604297 h 2993706"/>
              <a:gd name="connsiteX7" fmla="*/ 0 w 8362316"/>
              <a:gd name="connsiteY7" fmla="*/ 1389409 h 2993706"/>
              <a:gd name="connsiteX8" fmla="*/ 1389409 w 8362316"/>
              <a:gd name="connsiteY8" fmla="*/ 0 h 2993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2316" h="2993706">
                <a:moveTo>
                  <a:pt x="1389409" y="0"/>
                </a:moveTo>
                <a:lnTo>
                  <a:pt x="6972907" y="0"/>
                </a:lnTo>
                <a:cubicBezTo>
                  <a:pt x="7740256" y="0"/>
                  <a:pt x="8362316" y="622060"/>
                  <a:pt x="8362316" y="1389409"/>
                </a:cubicBezTo>
                <a:lnTo>
                  <a:pt x="8362316" y="1604297"/>
                </a:lnTo>
                <a:cubicBezTo>
                  <a:pt x="8362316" y="2371646"/>
                  <a:pt x="7740256" y="2993706"/>
                  <a:pt x="6972907" y="2993706"/>
                </a:cubicBezTo>
                <a:lnTo>
                  <a:pt x="1389409" y="2993706"/>
                </a:lnTo>
                <a:cubicBezTo>
                  <a:pt x="622060" y="2993706"/>
                  <a:pt x="0" y="2371646"/>
                  <a:pt x="0" y="1604297"/>
                </a:cubicBezTo>
                <a:lnTo>
                  <a:pt x="0" y="1389409"/>
                </a:lnTo>
                <a:cubicBezTo>
                  <a:pt x="0" y="622060"/>
                  <a:pt x="622060" y="0"/>
                  <a:pt x="1389409" y="0"/>
                </a:cubicBezTo>
                <a:close/>
              </a:path>
            </a:pathLst>
          </a:custGeom>
        </p:spPr>
      </p:pic>
      <p:pic>
        <p:nvPicPr>
          <p:cNvPr id="36" name="Imagem 35" descr="Pessoas andando de bicicleta na rua de uma cidade&#10;&#10;Descrição gerada automaticamente">
            <a:extLst>
              <a:ext uri="{FF2B5EF4-FFF2-40B4-BE49-F238E27FC236}">
                <a16:creationId xmlns:a16="http://schemas.microsoft.com/office/drawing/2014/main" id="{95A17211-6851-EB4A-8E1B-FE55B6EE9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18" t="-25175" r="7" b="100000"/>
          <a:stretch>
            <a:fillRect/>
          </a:stretch>
        </p:blipFill>
        <p:spPr>
          <a:xfrm>
            <a:off x="8167367" y="-2993494"/>
            <a:ext cx="4823818" cy="2206093"/>
          </a:xfrm>
          <a:custGeom>
            <a:avLst/>
            <a:gdLst>
              <a:gd name="connsiteX0" fmla="*/ 2261092 w 4823818"/>
              <a:gd name="connsiteY0" fmla="*/ 1605 h 2206093"/>
              <a:gd name="connsiteX1" fmla="*/ 3732615 w 4823818"/>
              <a:gd name="connsiteY1" fmla="*/ 768996 h 2206093"/>
              <a:gd name="connsiteX2" fmla="*/ 4823818 w 4823818"/>
              <a:gd name="connsiteY2" fmla="*/ 2206093 h 2206093"/>
              <a:gd name="connsiteX3" fmla="*/ 1150 w 4823818"/>
              <a:gd name="connsiteY3" fmla="*/ 2206093 h 2206093"/>
              <a:gd name="connsiteX4" fmla="*/ 0 w 4823818"/>
              <a:gd name="connsiteY4" fmla="*/ 2049570 h 2206093"/>
              <a:gd name="connsiteX5" fmla="*/ 767390 w 4823818"/>
              <a:gd name="connsiteY5" fmla="*/ 578047 h 2206093"/>
              <a:gd name="connsiteX6" fmla="*/ 1007000 w 4823818"/>
              <a:gd name="connsiteY6" fmla="*/ 396108 h 2206093"/>
              <a:gd name="connsiteX7" fmla="*/ 2261092 w 4823818"/>
              <a:gd name="connsiteY7" fmla="*/ 1605 h 2206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23818" h="2206093">
                <a:moveTo>
                  <a:pt x="2261092" y="1605"/>
                </a:moveTo>
                <a:cubicBezTo>
                  <a:pt x="2821171" y="24317"/>
                  <a:pt x="3367165" y="287705"/>
                  <a:pt x="3732615" y="768996"/>
                </a:cubicBezTo>
                <a:lnTo>
                  <a:pt x="4823818" y="2206093"/>
                </a:lnTo>
                <a:lnTo>
                  <a:pt x="1150" y="2206093"/>
                </a:lnTo>
                <a:lnTo>
                  <a:pt x="0" y="2049570"/>
                </a:lnTo>
                <a:cubicBezTo>
                  <a:pt x="22712" y="1489491"/>
                  <a:pt x="286099" y="943496"/>
                  <a:pt x="767390" y="578047"/>
                </a:cubicBezTo>
                <a:lnTo>
                  <a:pt x="1007000" y="396108"/>
                </a:lnTo>
                <a:cubicBezTo>
                  <a:pt x="1381337" y="111869"/>
                  <a:pt x="1825475" y="-16060"/>
                  <a:pt x="2261092" y="1605"/>
                </a:cubicBezTo>
                <a:close/>
              </a:path>
            </a:pathLst>
          </a:custGeom>
        </p:spPr>
      </p:pic>
      <p:pic>
        <p:nvPicPr>
          <p:cNvPr id="33" name="Imagem 32" descr="Pessoas andando de bicicleta na rua de uma cidade&#10;&#10;Descrição gerada automaticamente">
            <a:extLst>
              <a:ext uri="{FF2B5EF4-FFF2-40B4-BE49-F238E27FC236}">
                <a16:creationId xmlns:a16="http://schemas.microsoft.com/office/drawing/2014/main" id="{84E61845-4CDC-02CF-E38A-18C4BC12E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93" b="99986"/>
          <a:stretch>
            <a:fillRect/>
          </a:stretch>
        </p:blipFill>
        <p:spPr>
          <a:xfrm>
            <a:off x="12991186" y="-787401"/>
            <a:ext cx="915" cy="1205"/>
          </a:xfrm>
          <a:custGeom>
            <a:avLst/>
            <a:gdLst>
              <a:gd name="connsiteX0" fmla="*/ 0 w 915"/>
              <a:gd name="connsiteY0" fmla="*/ 0 h 1205"/>
              <a:gd name="connsiteX1" fmla="*/ 915 w 915"/>
              <a:gd name="connsiteY1" fmla="*/ 0 h 1205"/>
              <a:gd name="connsiteX2" fmla="*/ 915 w 915"/>
              <a:gd name="connsiteY2" fmla="*/ 1205 h 1205"/>
              <a:gd name="connsiteX3" fmla="*/ 0 w 915"/>
              <a:gd name="connsiteY3" fmla="*/ 0 h 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5" h="1205">
                <a:moveTo>
                  <a:pt x="0" y="0"/>
                </a:moveTo>
                <a:lnTo>
                  <a:pt x="915" y="0"/>
                </a:lnTo>
                <a:lnTo>
                  <a:pt x="915" y="120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0" name="Título 1">
            <a:extLst>
              <a:ext uri="{FF2B5EF4-FFF2-40B4-BE49-F238E27FC236}">
                <a16:creationId xmlns:a16="http://schemas.microsoft.com/office/drawing/2014/main" id="{E52CD043-DA9A-1427-8C62-FFA822359B17}"/>
              </a:ext>
            </a:extLst>
          </p:cNvPr>
          <p:cNvSpPr txBox="1">
            <a:spLocks/>
          </p:cNvSpPr>
          <p:nvPr/>
        </p:nvSpPr>
        <p:spPr>
          <a:xfrm>
            <a:off x="142612" y="1165497"/>
            <a:ext cx="4134538" cy="1685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dirty="0">
                <a:solidFill>
                  <a:schemeClr val="tx1">
                    <a:lumMod val="95000"/>
                    <a:lumOff val="5000"/>
                  </a:schemeClr>
                </a:solidFill>
                <a:latin typeface="Britannic Bold" panose="020B0903060703020204" pitchFamily="34" charset="0"/>
              </a:rPr>
              <a:t>Equipe:</a:t>
            </a:r>
            <a:br>
              <a:rPr lang="pt-BR" sz="5400" dirty="0">
                <a:solidFill>
                  <a:schemeClr val="tx1">
                    <a:lumMod val="95000"/>
                    <a:lumOff val="5000"/>
                  </a:schemeClr>
                </a:solidFill>
                <a:latin typeface="Britannic Bold" panose="020B0903060703020204" pitchFamily="34" charset="0"/>
              </a:rPr>
            </a:br>
            <a:r>
              <a:rPr lang="pt-BR" sz="5400" dirty="0">
                <a:solidFill>
                  <a:schemeClr val="tx1">
                    <a:lumMod val="95000"/>
                    <a:lumOff val="5000"/>
                  </a:schemeClr>
                </a:solidFill>
                <a:latin typeface="Britannic Bold" panose="020B0903060703020204" pitchFamily="34" charset="0"/>
              </a:rPr>
              <a:t>Byte Bikers</a:t>
            </a:r>
          </a:p>
        </p:txBody>
      </p:sp>
      <p:sp>
        <p:nvSpPr>
          <p:cNvPr id="41" name="Subtítulo 2">
            <a:extLst>
              <a:ext uri="{FF2B5EF4-FFF2-40B4-BE49-F238E27FC236}">
                <a16:creationId xmlns:a16="http://schemas.microsoft.com/office/drawing/2014/main" id="{4943D975-BD21-93DC-705F-64CD39B98758}"/>
              </a:ext>
            </a:extLst>
          </p:cNvPr>
          <p:cNvSpPr txBox="1">
            <a:spLocks/>
          </p:cNvSpPr>
          <p:nvPr/>
        </p:nvSpPr>
        <p:spPr>
          <a:xfrm>
            <a:off x="142612" y="3387998"/>
            <a:ext cx="4134538" cy="16516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Medium" panose="02040604050005020304" pitchFamily="18" charset="0"/>
                <a:cs typeface="Angsana New" panose="020B0502040204020203" pitchFamily="18" charset="-34"/>
              </a:rPr>
              <a:t>Integrantes:</a:t>
            </a:r>
          </a:p>
          <a:p>
            <a:r>
              <a:rPr lang="pt-B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Medium" panose="02040604050005020304" pitchFamily="18" charset="0"/>
                <a:cs typeface="Angsana New" panose="020B0502040204020203" pitchFamily="18" charset="-34"/>
              </a:rPr>
              <a:t>- Ângela</a:t>
            </a:r>
          </a:p>
          <a:p>
            <a:r>
              <a:rPr lang="pt-B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Medium" panose="02040604050005020304" pitchFamily="18" charset="0"/>
                <a:cs typeface="Angsana New" panose="020B0502040204020203" pitchFamily="18" charset="-34"/>
              </a:rPr>
              <a:t>- Lucas</a:t>
            </a:r>
          </a:p>
          <a:p>
            <a:r>
              <a:rPr lang="pt-B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Medium" panose="02040604050005020304" pitchFamily="18" charset="0"/>
                <a:cs typeface="Angsana New" panose="020B0502040204020203" pitchFamily="18" charset="-34"/>
              </a:rPr>
              <a:t>- Renata</a:t>
            </a:r>
          </a:p>
          <a:p>
            <a:r>
              <a:rPr lang="pt-B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Medium" panose="02040604050005020304" pitchFamily="18" charset="0"/>
                <a:cs typeface="Angsana New" panose="020B0502040204020203" pitchFamily="18" charset="-34"/>
              </a:rPr>
              <a:t>- Yves</a:t>
            </a: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F1DD5C62-EE5E-A786-0717-7FFEDB21816C}"/>
              </a:ext>
            </a:extLst>
          </p:cNvPr>
          <p:cNvCxnSpPr/>
          <p:nvPr/>
        </p:nvCxnSpPr>
        <p:spPr>
          <a:xfrm>
            <a:off x="266700" y="5321300"/>
            <a:ext cx="27051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481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8FB7660-1D2F-CF28-D96F-4B46AA6C0A94}"/>
              </a:ext>
            </a:extLst>
          </p:cNvPr>
          <p:cNvSpPr txBox="1"/>
          <p:nvPr/>
        </p:nvSpPr>
        <p:spPr>
          <a:xfrm>
            <a:off x="3136900" y="1866900"/>
            <a:ext cx="6477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/>
              <a:t>Obrigado pela atenção !!!</a:t>
            </a:r>
          </a:p>
        </p:txBody>
      </p:sp>
      <p:pic>
        <p:nvPicPr>
          <p:cNvPr id="6" name="Imagem 5" descr="Gato em cima da grama&#10;&#10;Descrição gerada automaticamente">
            <a:extLst>
              <a:ext uri="{FF2B5EF4-FFF2-40B4-BE49-F238E27FC236}">
                <a16:creationId xmlns:a16="http://schemas.microsoft.com/office/drawing/2014/main" id="{1F963689-EEE0-97C2-FC99-FB174D624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3429000"/>
            <a:ext cx="514350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67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5A64BF2-E392-C957-EC85-6DE9B4B8DD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4" t="9091" r="17712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B34F159-3C0B-1AEA-3677-D78CCBC6464C}"/>
              </a:ext>
            </a:extLst>
          </p:cNvPr>
          <p:cNvSpPr txBox="1"/>
          <p:nvPr/>
        </p:nvSpPr>
        <p:spPr>
          <a:xfrm>
            <a:off x="371094" y="1084772"/>
            <a:ext cx="3438144" cy="13508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latin typeface="Neue Haas Grotesk Text Pro (Títulos)"/>
                <a:ea typeface="+mj-ea"/>
                <a:cs typeface="+mj-cs"/>
              </a:rPr>
              <a:t>Conjunto de Dados: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effectLst/>
                <a:latin typeface="Neue Haas Grotesk Text Pro (Títulos)"/>
                <a:ea typeface="+mj-ea"/>
                <a:cs typeface="+mj-cs"/>
              </a:rPr>
              <a:t>Bike Sharing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8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9EFB2AC-39B6-5D9A-D4D1-C4B3D326F7B4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Capital Bikeshare (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também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abreviado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como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CaBi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) é um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sistema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 de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compartilhamento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 de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bicicletas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 que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atende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 Washington, D.C. e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certos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condados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 da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área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metropolitana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maior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.</a:t>
            </a:r>
          </a:p>
          <a:p>
            <a:pPr indent="-228600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Este conjunto de dados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contém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 a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contagem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diária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 de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aluguel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 de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bicicletas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 entre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os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anos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 de 2011 e 2012 no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sistema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 da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CaBi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juntamente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 com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informações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meteorológicas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 e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sazonais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correspondentes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.</a:t>
            </a:r>
            <a:endParaRPr lang="en-US" sz="1600" dirty="0">
              <a:solidFill>
                <a:schemeClr val="bg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759969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5A64BF2-E392-C957-EC85-6DE9B4B8DD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4" t="9091" r="17712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B34F159-3C0B-1AEA-3677-D78CCBC6464C}"/>
              </a:ext>
            </a:extLst>
          </p:cNvPr>
          <p:cNvSpPr txBox="1"/>
          <p:nvPr/>
        </p:nvSpPr>
        <p:spPr>
          <a:xfrm>
            <a:off x="371856" y="1192213"/>
            <a:ext cx="3438144" cy="568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 err="1">
                <a:solidFill>
                  <a:schemeClr val="bg1"/>
                </a:solidFill>
                <a:latin typeface="Neue Haas Grotesk Text Pro (Títulos)"/>
                <a:ea typeface="+mj-ea"/>
                <a:cs typeface="+mj-cs"/>
              </a:rPr>
              <a:t>Objetivo</a:t>
            </a:r>
            <a:r>
              <a:rPr lang="en-US" sz="2400" b="1" dirty="0">
                <a:solidFill>
                  <a:schemeClr val="bg1"/>
                </a:solidFill>
                <a:latin typeface="Neue Haas Grotesk Text Pro (Títulos)"/>
                <a:ea typeface="+mj-ea"/>
                <a:cs typeface="+mj-cs"/>
              </a:rPr>
              <a:t> :</a:t>
            </a:r>
            <a:endParaRPr lang="en-US" sz="28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9EFB2AC-39B6-5D9A-D4D1-C4B3D326F7B4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pt-BR" sz="1600" b="0" i="0" dirty="0">
                <a:solidFill>
                  <a:schemeClr val="bg1"/>
                </a:solidFill>
                <a:effectLst/>
                <a:latin typeface="Söhne"/>
              </a:rPr>
              <a:t>Neste estudo, o nosso foco é prever o número diário de aluguéis de bicicletas. </a:t>
            </a:r>
          </a:p>
          <a:p>
            <a:pPr indent="-228600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pt-BR" sz="1600" b="0" i="0" dirty="0">
                <a:solidFill>
                  <a:schemeClr val="bg1"/>
                </a:solidFill>
                <a:effectLst/>
                <a:latin typeface="Söhne"/>
              </a:rPr>
              <a:t>Para realizar esta tarefa, consideramos diversas variáveis como clima, estação do ano, temperatura, dia da semana, entre outras. </a:t>
            </a:r>
          </a:p>
          <a:p>
            <a:pPr indent="-228600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pt-BR" sz="1600" b="0" i="0" dirty="0">
                <a:solidFill>
                  <a:schemeClr val="bg1"/>
                </a:solidFill>
                <a:effectLst/>
                <a:latin typeface="Söhne"/>
              </a:rPr>
              <a:t>Estas variáveis são essenciais para entender os padrões de locação e ajudarão os modelos de aprendizado de máquina a fazer previsões precisas sobre a demanda futura.</a:t>
            </a:r>
            <a:endParaRPr lang="en-US" sz="1600" dirty="0">
              <a:solidFill>
                <a:schemeClr val="bg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0732549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5A64BF2-E392-C957-EC85-6DE9B4B8DD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4" t="9091" r="17712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B34F159-3C0B-1AEA-3677-D78CCBC6464C}"/>
              </a:ext>
            </a:extLst>
          </p:cNvPr>
          <p:cNvSpPr txBox="1"/>
          <p:nvPr/>
        </p:nvSpPr>
        <p:spPr>
          <a:xfrm>
            <a:off x="371094" y="932688"/>
            <a:ext cx="3438144" cy="13533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 err="1">
                <a:solidFill>
                  <a:schemeClr val="bg1"/>
                </a:solidFill>
                <a:latin typeface="Neue Haas Grotesk Text Pro (Títulos)"/>
                <a:ea typeface="+mj-ea"/>
                <a:cs typeface="+mj-cs"/>
              </a:rPr>
              <a:t>Perguntas</a:t>
            </a:r>
            <a:r>
              <a:rPr lang="en-US" sz="2400" b="1" dirty="0">
                <a:solidFill>
                  <a:schemeClr val="bg1"/>
                </a:solidFill>
                <a:latin typeface="Neue Haas Grotesk Text Pro (Títulos)"/>
                <a:ea typeface="+mj-ea"/>
                <a:cs typeface="+mj-cs"/>
              </a:rPr>
              <a:t> de </a:t>
            </a:r>
            <a:r>
              <a:rPr lang="en-US" sz="2400" b="1" dirty="0" err="1">
                <a:solidFill>
                  <a:schemeClr val="bg1"/>
                </a:solidFill>
                <a:latin typeface="Neue Haas Grotesk Text Pro (Títulos)"/>
                <a:ea typeface="+mj-ea"/>
                <a:cs typeface="+mj-cs"/>
              </a:rPr>
              <a:t>Partida</a:t>
            </a:r>
            <a:r>
              <a:rPr lang="en-US" sz="2400" b="1" dirty="0">
                <a:solidFill>
                  <a:schemeClr val="bg1"/>
                </a:solidFill>
                <a:latin typeface="Neue Haas Grotesk Text Pro (Títulos)"/>
                <a:ea typeface="+mj-ea"/>
                <a:cs typeface="+mj-cs"/>
              </a:rPr>
              <a:t>:</a:t>
            </a:r>
            <a:endParaRPr lang="en-US" sz="2400" b="1" dirty="0">
              <a:solidFill>
                <a:schemeClr val="bg1"/>
              </a:solidFill>
              <a:effectLst/>
              <a:latin typeface="Neue Haas Grotesk Text Pro (Títulos)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8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9EFB2AC-39B6-5D9A-D4D1-C4B3D326F7B4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sz="1600" b="0" i="0" dirty="0">
                <a:solidFill>
                  <a:schemeClr val="bg1"/>
                </a:solidFill>
                <a:effectLst/>
                <a:latin typeface="Söhne"/>
              </a:rPr>
              <a:t> Quantos alugueis no total em cada ano 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600" b="0" i="0" dirty="0">
                <a:solidFill>
                  <a:schemeClr val="bg1"/>
                </a:solidFill>
                <a:effectLst/>
                <a:latin typeface="Söhne"/>
              </a:rPr>
              <a:t> Qual o impacto dos feriados e finais de semana na locação das bicicletas 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600" b="0" i="0" dirty="0">
                <a:solidFill>
                  <a:schemeClr val="bg1"/>
                </a:solidFill>
                <a:effectLst/>
                <a:latin typeface="Söhne"/>
              </a:rPr>
              <a:t> Qual época do ano é a mais movimentada 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600" b="0" i="0" dirty="0">
                <a:solidFill>
                  <a:schemeClr val="bg1"/>
                </a:solidFill>
                <a:effectLst/>
                <a:latin typeface="Söhne"/>
              </a:rPr>
              <a:t> Qual variável mais influencia nos alugueis 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600" b="0" i="0" dirty="0">
                <a:solidFill>
                  <a:schemeClr val="bg1"/>
                </a:solidFill>
                <a:effectLst/>
                <a:latin typeface="Söhne"/>
              </a:rPr>
              <a:t> Qual a influência da temperatura e da sensação térmica na locação de bicicletas ?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" name="Zoom de Seção 4">
                <a:extLst>
                  <a:ext uri="{FF2B5EF4-FFF2-40B4-BE49-F238E27FC236}">
                    <a16:creationId xmlns:a16="http://schemas.microsoft.com/office/drawing/2014/main" id="{6F5ACE64-D061-58F2-FB37-03E4AD959C7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97191267"/>
                  </p:ext>
                </p:extLst>
              </p:nvPr>
            </p:nvGraphicFramePr>
            <p:xfrm>
              <a:off x="11502513" y="5397500"/>
              <a:ext cx="21600" cy="21600"/>
            </p:xfrm>
            <a:graphic>
              <a:graphicData uri="http://schemas.microsoft.com/office/powerpoint/2016/sectionzoom">
                <psez:sectionZm>
                  <psez:sectionZmObj sectionId="{173BCAE6-5592-47D1-A73F-29572D808615}">
                    <psez:zmPr id="{3AE25E31-6D04-419B-A171-A86ACC3DB305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600" cy="21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" name="Zoom de Seção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F5ACE64-D061-58F2-FB37-03E4AD959C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02513" y="5397500"/>
                <a:ext cx="21600" cy="216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134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5A64BF2-E392-C957-EC85-6DE9B4B8D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r="14460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C709795-2985-BE43-0452-BEA412876CB6}"/>
              </a:ext>
            </a:extLst>
          </p:cNvPr>
          <p:cNvSpPr/>
          <p:nvPr/>
        </p:nvSpPr>
        <p:spPr>
          <a:xfrm>
            <a:off x="371094" y="711200"/>
            <a:ext cx="715977" cy="22148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919332F-7C97-12D9-1D0C-5E660CD41ED1}"/>
              </a:ext>
            </a:extLst>
          </p:cNvPr>
          <p:cNvSpPr/>
          <p:nvPr/>
        </p:nvSpPr>
        <p:spPr>
          <a:xfrm>
            <a:off x="371094" y="2419599"/>
            <a:ext cx="3477006" cy="22148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EEFD2861-5E75-C062-B612-5766A80EA0A3}"/>
              </a:ext>
            </a:extLst>
          </p:cNvPr>
          <p:cNvSpPr/>
          <p:nvPr/>
        </p:nvSpPr>
        <p:spPr>
          <a:xfrm>
            <a:off x="-3746500" y="-666751"/>
            <a:ext cx="8166100" cy="8191500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03E7ABF2-834A-EFDC-8FAA-2B2D1D206BB6}"/>
              </a:ext>
            </a:extLst>
          </p:cNvPr>
          <p:cNvSpPr/>
          <p:nvPr/>
        </p:nvSpPr>
        <p:spPr>
          <a:xfrm>
            <a:off x="4032250" y="3025775"/>
            <a:ext cx="774700" cy="806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66463EED-6887-9CEE-1FEB-15DDABFB2FA5}"/>
              </a:ext>
            </a:extLst>
          </p:cNvPr>
          <p:cNvSpPr/>
          <p:nvPr/>
        </p:nvSpPr>
        <p:spPr>
          <a:xfrm>
            <a:off x="3213100" y="5746750"/>
            <a:ext cx="558800" cy="5715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C26CB524-92E5-C8F2-FD87-E9AFBC6ECEF3}"/>
              </a:ext>
            </a:extLst>
          </p:cNvPr>
          <p:cNvSpPr/>
          <p:nvPr/>
        </p:nvSpPr>
        <p:spPr>
          <a:xfrm>
            <a:off x="3213100" y="539750"/>
            <a:ext cx="558800" cy="5715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B155AE3-E2CD-D9BE-CFD3-0F716C25B5C4}"/>
              </a:ext>
            </a:extLst>
          </p:cNvPr>
          <p:cNvSpPr txBox="1"/>
          <p:nvPr/>
        </p:nvSpPr>
        <p:spPr>
          <a:xfrm>
            <a:off x="662432" y="739394"/>
            <a:ext cx="2288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Söhne"/>
              </a:rPr>
              <a:t>Perguntas de partida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6232054-DAB6-BF22-C30F-B4A6D53EF03E}"/>
              </a:ext>
            </a:extLst>
          </p:cNvPr>
          <p:cNvSpPr txBox="1"/>
          <p:nvPr/>
        </p:nvSpPr>
        <p:spPr>
          <a:xfrm>
            <a:off x="1282823" y="3075056"/>
            <a:ext cx="25490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i="0" dirty="0">
                <a:solidFill>
                  <a:schemeClr val="bg1"/>
                </a:solidFill>
                <a:effectLst/>
                <a:latin typeface="Söhne"/>
              </a:rPr>
              <a:t>Quantos alugueis no total em cada ano ?</a:t>
            </a:r>
            <a:endParaRPr lang="pt-BR" sz="2000" b="1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069C527-00C7-0DC9-FC10-6B1123B67115}"/>
              </a:ext>
            </a:extLst>
          </p:cNvPr>
          <p:cNvSpPr txBox="1"/>
          <p:nvPr/>
        </p:nvSpPr>
        <p:spPr>
          <a:xfrm>
            <a:off x="182226" y="5570835"/>
            <a:ext cx="29675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0" i="0" dirty="0">
                <a:solidFill>
                  <a:schemeClr val="bg1"/>
                </a:solidFill>
                <a:effectLst/>
                <a:latin typeface="Söhne"/>
              </a:rPr>
              <a:t>Qual o impacto dos feriados e finais de semana na locação das bicicletas ?</a:t>
            </a:r>
            <a:endParaRPr lang="pt-BR" sz="1600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F622CC22-A55C-0AC6-2A10-6C9B2730B019}"/>
              </a:ext>
            </a:extLst>
          </p:cNvPr>
          <p:cNvSpPr/>
          <p:nvPr/>
        </p:nvSpPr>
        <p:spPr>
          <a:xfrm>
            <a:off x="4929382" y="0"/>
            <a:ext cx="7262616" cy="6857990"/>
          </a:xfrm>
          <a:prstGeom prst="rect">
            <a:avLst/>
          </a:prstGeom>
          <a:solidFill>
            <a:schemeClr val="dk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7353D1DB-EC42-D88D-57EA-1F0799ECC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124" y="1427168"/>
            <a:ext cx="1806427" cy="1213919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6B70DED1-5707-81C3-93C9-94D0C7618E1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5738" y="3210118"/>
            <a:ext cx="5473200" cy="2911277"/>
          </a:xfrm>
          <a:prstGeom prst="rect">
            <a:avLst/>
          </a:prstGeom>
          <a:effectLst>
            <a:outerShdw dist="50800" sx="1000" sy="1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2907963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5A64BF2-E392-C957-EC85-6DE9B4B8D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r="14460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C709795-2985-BE43-0452-BEA412876CB6}"/>
              </a:ext>
            </a:extLst>
          </p:cNvPr>
          <p:cNvSpPr/>
          <p:nvPr/>
        </p:nvSpPr>
        <p:spPr>
          <a:xfrm>
            <a:off x="371094" y="711200"/>
            <a:ext cx="715977" cy="22148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919332F-7C97-12D9-1D0C-5E660CD41ED1}"/>
              </a:ext>
            </a:extLst>
          </p:cNvPr>
          <p:cNvSpPr/>
          <p:nvPr/>
        </p:nvSpPr>
        <p:spPr>
          <a:xfrm>
            <a:off x="371094" y="2419599"/>
            <a:ext cx="3477006" cy="22148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EEFD2861-5E75-C062-B612-5766A80EA0A3}"/>
              </a:ext>
            </a:extLst>
          </p:cNvPr>
          <p:cNvSpPr/>
          <p:nvPr/>
        </p:nvSpPr>
        <p:spPr>
          <a:xfrm>
            <a:off x="-3746500" y="-666751"/>
            <a:ext cx="8166100" cy="8191500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03E7ABF2-834A-EFDC-8FAA-2B2D1D206BB6}"/>
              </a:ext>
            </a:extLst>
          </p:cNvPr>
          <p:cNvSpPr/>
          <p:nvPr/>
        </p:nvSpPr>
        <p:spPr>
          <a:xfrm>
            <a:off x="4032250" y="3025775"/>
            <a:ext cx="774700" cy="806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66463EED-6887-9CEE-1FEB-15DDABFB2FA5}"/>
              </a:ext>
            </a:extLst>
          </p:cNvPr>
          <p:cNvSpPr/>
          <p:nvPr/>
        </p:nvSpPr>
        <p:spPr>
          <a:xfrm>
            <a:off x="3213100" y="5746750"/>
            <a:ext cx="558800" cy="5715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C26CB524-92E5-C8F2-FD87-E9AFBC6ECEF3}"/>
              </a:ext>
            </a:extLst>
          </p:cNvPr>
          <p:cNvSpPr/>
          <p:nvPr/>
        </p:nvSpPr>
        <p:spPr>
          <a:xfrm>
            <a:off x="3213100" y="539750"/>
            <a:ext cx="558800" cy="5715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B155AE3-E2CD-D9BE-CFD3-0F716C25B5C4}"/>
              </a:ext>
            </a:extLst>
          </p:cNvPr>
          <p:cNvSpPr txBox="1"/>
          <p:nvPr/>
        </p:nvSpPr>
        <p:spPr>
          <a:xfrm>
            <a:off x="662432" y="739394"/>
            <a:ext cx="2288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0" dirty="0">
                <a:solidFill>
                  <a:schemeClr val="bg1"/>
                </a:solidFill>
                <a:effectLst/>
                <a:latin typeface="Söhne"/>
              </a:rPr>
              <a:t>Quantos alugueis no total em cada ano ?</a:t>
            </a:r>
            <a:endParaRPr lang="pt-BR" sz="16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6232054-DAB6-BF22-C30F-B4A6D53EF03E}"/>
              </a:ext>
            </a:extLst>
          </p:cNvPr>
          <p:cNvSpPr txBox="1"/>
          <p:nvPr/>
        </p:nvSpPr>
        <p:spPr>
          <a:xfrm>
            <a:off x="1328553" y="2767275"/>
            <a:ext cx="25490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i="0" dirty="0">
                <a:solidFill>
                  <a:schemeClr val="bg1"/>
                </a:solidFill>
                <a:effectLst/>
                <a:latin typeface="Söhne"/>
              </a:rPr>
              <a:t>Qual o impacto dos feriados e finais de semana na locação das bicicletas ?</a:t>
            </a:r>
            <a:endParaRPr lang="pt-BR" sz="2000" b="1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069C527-00C7-0DC9-FC10-6B1123B67115}"/>
              </a:ext>
            </a:extLst>
          </p:cNvPr>
          <p:cNvSpPr txBox="1"/>
          <p:nvPr/>
        </p:nvSpPr>
        <p:spPr>
          <a:xfrm>
            <a:off x="351884" y="5733475"/>
            <a:ext cx="2967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b="0" i="0" dirty="0">
                <a:solidFill>
                  <a:schemeClr val="bg1"/>
                </a:solidFill>
                <a:effectLst/>
                <a:latin typeface="Söhne"/>
              </a:rPr>
              <a:t>Qual época do ano é a mais movimentada ?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F622CC22-A55C-0AC6-2A10-6C9B2730B019}"/>
              </a:ext>
            </a:extLst>
          </p:cNvPr>
          <p:cNvSpPr/>
          <p:nvPr/>
        </p:nvSpPr>
        <p:spPr>
          <a:xfrm>
            <a:off x="4929382" y="0"/>
            <a:ext cx="7262616" cy="6857990"/>
          </a:xfrm>
          <a:prstGeom prst="rect">
            <a:avLst/>
          </a:prstGeom>
          <a:solidFill>
            <a:schemeClr val="dk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99EDC4B-40C6-3CDF-1353-8CE19B9FE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381" y="426601"/>
            <a:ext cx="2210108" cy="79068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4B1C697-0495-161A-148E-8E48AB168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3274" y="1324169"/>
            <a:ext cx="4820323" cy="264832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F125040-5785-05E2-814F-4C97E3BA9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3274" y="4022632"/>
            <a:ext cx="4820323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27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5A64BF2-E392-C957-EC85-6DE9B4B8D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r="14460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C709795-2985-BE43-0452-BEA412876CB6}"/>
              </a:ext>
            </a:extLst>
          </p:cNvPr>
          <p:cNvSpPr/>
          <p:nvPr/>
        </p:nvSpPr>
        <p:spPr>
          <a:xfrm>
            <a:off x="371094" y="711200"/>
            <a:ext cx="715977" cy="22148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919332F-7C97-12D9-1D0C-5E660CD41ED1}"/>
              </a:ext>
            </a:extLst>
          </p:cNvPr>
          <p:cNvSpPr/>
          <p:nvPr/>
        </p:nvSpPr>
        <p:spPr>
          <a:xfrm>
            <a:off x="371094" y="2419599"/>
            <a:ext cx="3477006" cy="22148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EEFD2861-5E75-C062-B612-5766A80EA0A3}"/>
              </a:ext>
            </a:extLst>
          </p:cNvPr>
          <p:cNvSpPr/>
          <p:nvPr/>
        </p:nvSpPr>
        <p:spPr>
          <a:xfrm>
            <a:off x="-3746500" y="-666751"/>
            <a:ext cx="8166100" cy="8191500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03E7ABF2-834A-EFDC-8FAA-2B2D1D206BB6}"/>
              </a:ext>
            </a:extLst>
          </p:cNvPr>
          <p:cNvSpPr/>
          <p:nvPr/>
        </p:nvSpPr>
        <p:spPr>
          <a:xfrm>
            <a:off x="4032250" y="3025775"/>
            <a:ext cx="774700" cy="806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66463EED-6887-9CEE-1FEB-15DDABFB2FA5}"/>
              </a:ext>
            </a:extLst>
          </p:cNvPr>
          <p:cNvSpPr/>
          <p:nvPr/>
        </p:nvSpPr>
        <p:spPr>
          <a:xfrm>
            <a:off x="3213100" y="5746750"/>
            <a:ext cx="558800" cy="5715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C26CB524-92E5-C8F2-FD87-E9AFBC6ECEF3}"/>
              </a:ext>
            </a:extLst>
          </p:cNvPr>
          <p:cNvSpPr/>
          <p:nvPr/>
        </p:nvSpPr>
        <p:spPr>
          <a:xfrm>
            <a:off x="3213100" y="539750"/>
            <a:ext cx="558800" cy="5715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B155AE3-E2CD-D9BE-CFD3-0F716C25B5C4}"/>
              </a:ext>
            </a:extLst>
          </p:cNvPr>
          <p:cNvSpPr txBox="1"/>
          <p:nvPr/>
        </p:nvSpPr>
        <p:spPr>
          <a:xfrm>
            <a:off x="724506" y="446802"/>
            <a:ext cx="22881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0" dirty="0">
                <a:solidFill>
                  <a:schemeClr val="bg1"/>
                </a:solidFill>
                <a:effectLst/>
                <a:latin typeface="Söhne"/>
              </a:rPr>
              <a:t>Qual o impacto dos feriados e finais de semana na locação das bicicletas ?</a:t>
            </a:r>
            <a:endParaRPr lang="pt-BR" sz="16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6232054-DAB6-BF22-C30F-B4A6D53EF03E}"/>
              </a:ext>
            </a:extLst>
          </p:cNvPr>
          <p:cNvSpPr txBox="1"/>
          <p:nvPr/>
        </p:nvSpPr>
        <p:spPr>
          <a:xfrm>
            <a:off x="1338522" y="3078682"/>
            <a:ext cx="25490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2000" b="1" i="0" dirty="0">
                <a:solidFill>
                  <a:schemeClr val="bg1"/>
                </a:solidFill>
                <a:effectLst/>
                <a:latin typeface="Söhne"/>
              </a:rPr>
              <a:t>Qual época do ano é a mais movimentada ?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069C527-00C7-0DC9-FC10-6B1123B67115}"/>
              </a:ext>
            </a:extLst>
          </p:cNvPr>
          <p:cNvSpPr txBox="1"/>
          <p:nvPr/>
        </p:nvSpPr>
        <p:spPr>
          <a:xfrm>
            <a:off x="351884" y="5733475"/>
            <a:ext cx="2967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b="0" i="0" dirty="0">
                <a:solidFill>
                  <a:schemeClr val="bg1"/>
                </a:solidFill>
                <a:effectLst/>
                <a:latin typeface="Söhne"/>
              </a:rPr>
              <a:t>Qual variável mais influencia nos alugueis ?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F622CC22-A55C-0AC6-2A10-6C9B2730B019}"/>
              </a:ext>
            </a:extLst>
          </p:cNvPr>
          <p:cNvSpPr/>
          <p:nvPr/>
        </p:nvSpPr>
        <p:spPr>
          <a:xfrm>
            <a:off x="4929382" y="0"/>
            <a:ext cx="7262616" cy="6857990"/>
          </a:xfrm>
          <a:prstGeom prst="rect">
            <a:avLst/>
          </a:prstGeom>
          <a:solidFill>
            <a:schemeClr val="dk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8D00FBD-4324-2E87-6958-4743A499C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0529" y="3526299"/>
            <a:ext cx="6029230" cy="3175262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FCE79666-9000-039B-F233-E93B3A54C9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0529" y="196745"/>
            <a:ext cx="6029229" cy="317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025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5A64BF2-E392-C957-EC85-6DE9B4B8D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r="14460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C709795-2985-BE43-0452-BEA412876CB6}"/>
              </a:ext>
            </a:extLst>
          </p:cNvPr>
          <p:cNvSpPr/>
          <p:nvPr/>
        </p:nvSpPr>
        <p:spPr>
          <a:xfrm>
            <a:off x="371094" y="711200"/>
            <a:ext cx="715977" cy="22148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919332F-7C97-12D9-1D0C-5E660CD41ED1}"/>
              </a:ext>
            </a:extLst>
          </p:cNvPr>
          <p:cNvSpPr/>
          <p:nvPr/>
        </p:nvSpPr>
        <p:spPr>
          <a:xfrm>
            <a:off x="371094" y="2419599"/>
            <a:ext cx="3477006" cy="22148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EEFD2861-5E75-C062-B612-5766A80EA0A3}"/>
              </a:ext>
            </a:extLst>
          </p:cNvPr>
          <p:cNvSpPr/>
          <p:nvPr/>
        </p:nvSpPr>
        <p:spPr>
          <a:xfrm>
            <a:off x="-3746500" y="-666751"/>
            <a:ext cx="8166100" cy="8191500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03E7ABF2-834A-EFDC-8FAA-2B2D1D206BB6}"/>
              </a:ext>
            </a:extLst>
          </p:cNvPr>
          <p:cNvSpPr/>
          <p:nvPr/>
        </p:nvSpPr>
        <p:spPr>
          <a:xfrm>
            <a:off x="4032250" y="3025775"/>
            <a:ext cx="774700" cy="806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66463EED-6887-9CEE-1FEB-15DDABFB2FA5}"/>
              </a:ext>
            </a:extLst>
          </p:cNvPr>
          <p:cNvSpPr/>
          <p:nvPr/>
        </p:nvSpPr>
        <p:spPr>
          <a:xfrm>
            <a:off x="3213100" y="5746750"/>
            <a:ext cx="558800" cy="5715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C26CB524-92E5-C8F2-FD87-E9AFBC6ECEF3}"/>
              </a:ext>
            </a:extLst>
          </p:cNvPr>
          <p:cNvSpPr/>
          <p:nvPr/>
        </p:nvSpPr>
        <p:spPr>
          <a:xfrm>
            <a:off x="3213100" y="539750"/>
            <a:ext cx="558800" cy="5715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B155AE3-E2CD-D9BE-CFD3-0F716C25B5C4}"/>
              </a:ext>
            </a:extLst>
          </p:cNvPr>
          <p:cNvSpPr txBox="1"/>
          <p:nvPr/>
        </p:nvSpPr>
        <p:spPr>
          <a:xfrm>
            <a:off x="733715" y="611757"/>
            <a:ext cx="2288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b="0" i="0" dirty="0">
                <a:solidFill>
                  <a:schemeClr val="bg1"/>
                </a:solidFill>
                <a:effectLst/>
                <a:latin typeface="Söhne"/>
              </a:rPr>
              <a:t>Qual época do ano é a mais movimentada ?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6232054-DAB6-BF22-C30F-B4A6D53EF03E}"/>
              </a:ext>
            </a:extLst>
          </p:cNvPr>
          <p:cNvSpPr txBox="1"/>
          <p:nvPr/>
        </p:nvSpPr>
        <p:spPr>
          <a:xfrm>
            <a:off x="614580" y="3147757"/>
            <a:ext cx="3459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2000" b="1" i="0" dirty="0">
                <a:solidFill>
                  <a:schemeClr val="bg1"/>
                </a:solidFill>
                <a:effectLst/>
                <a:latin typeface="Söhne"/>
              </a:rPr>
              <a:t>Qual variável mais influencia nos alugueis ?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069C527-00C7-0DC9-FC10-6B1123B67115}"/>
              </a:ext>
            </a:extLst>
          </p:cNvPr>
          <p:cNvSpPr txBox="1"/>
          <p:nvPr/>
        </p:nvSpPr>
        <p:spPr>
          <a:xfrm>
            <a:off x="184360" y="5598967"/>
            <a:ext cx="29675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b="0" i="0" dirty="0">
                <a:solidFill>
                  <a:schemeClr val="bg1"/>
                </a:solidFill>
                <a:effectLst/>
                <a:latin typeface="Söhne"/>
              </a:rPr>
              <a:t>Qual a influência da temperatura e da sensação térmica na locação de bicicletas ?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F622CC22-A55C-0AC6-2A10-6C9B2730B019}"/>
              </a:ext>
            </a:extLst>
          </p:cNvPr>
          <p:cNvSpPr/>
          <p:nvPr/>
        </p:nvSpPr>
        <p:spPr>
          <a:xfrm>
            <a:off x="4929382" y="0"/>
            <a:ext cx="7262616" cy="6857990"/>
          </a:xfrm>
          <a:prstGeom prst="rect">
            <a:avLst/>
          </a:prstGeom>
          <a:solidFill>
            <a:schemeClr val="dk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A5662AF-D0D3-7E44-553C-6648E8F9E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16088" y="932688"/>
            <a:ext cx="6869247" cy="525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218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5A64BF2-E392-C957-EC85-6DE9B4B8D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r="14460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C709795-2985-BE43-0452-BEA412876CB6}"/>
              </a:ext>
            </a:extLst>
          </p:cNvPr>
          <p:cNvSpPr/>
          <p:nvPr/>
        </p:nvSpPr>
        <p:spPr>
          <a:xfrm>
            <a:off x="371094" y="711200"/>
            <a:ext cx="715977" cy="22148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919332F-7C97-12D9-1D0C-5E660CD41ED1}"/>
              </a:ext>
            </a:extLst>
          </p:cNvPr>
          <p:cNvSpPr/>
          <p:nvPr/>
        </p:nvSpPr>
        <p:spPr>
          <a:xfrm>
            <a:off x="371094" y="2419599"/>
            <a:ext cx="3477006" cy="22148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EEFD2861-5E75-C062-B612-5766A80EA0A3}"/>
              </a:ext>
            </a:extLst>
          </p:cNvPr>
          <p:cNvSpPr/>
          <p:nvPr/>
        </p:nvSpPr>
        <p:spPr>
          <a:xfrm>
            <a:off x="-3746500" y="-666751"/>
            <a:ext cx="8166100" cy="8191500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03E7ABF2-834A-EFDC-8FAA-2B2D1D206BB6}"/>
              </a:ext>
            </a:extLst>
          </p:cNvPr>
          <p:cNvSpPr/>
          <p:nvPr/>
        </p:nvSpPr>
        <p:spPr>
          <a:xfrm>
            <a:off x="4032250" y="3025775"/>
            <a:ext cx="774700" cy="806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66463EED-6887-9CEE-1FEB-15DDABFB2FA5}"/>
              </a:ext>
            </a:extLst>
          </p:cNvPr>
          <p:cNvSpPr/>
          <p:nvPr/>
        </p:nvSpPr>
        <p:spPr>
          <a:xfrm>
            <a:off x="3213100" y="5746750"/>
            <a:ext cx="558800" cy="5715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C26CB524-92E5-C8F2-FD87-E9AFBC6ECEF3}"/>
              </a:ext>
            </a:extLst>
          </p:cNvPr>
          <p:cNvSpPr/>
          <p:nvPr/>
        </p:nvSpPr>
        <p:spPr>
          <a:xfrm>
            <a:off x="3213100" y="539750"/>
            <a:ext cx="558800" cy="5715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B155AE3-E2CD-D9BE-CFD3-0F716C25B5C4}"/>
              </a:ext>
            </a:extLst>
          </p:cNvPr>
          <p:cNvSpPr txBox="1"/>
          <p:nvPr/>
        </p:nvSpPr>
        <p:spPr>
          <a:xfrm>
            <a:off x="767952" y="551146"/>
            <a:ext cx="2288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i="0" dirty="0">
                <a:solidFill>
                  <a:schemeClr val="bg1"/>
                </a:solidFill>
                <a:effectLst/>
                <a:latin typeface="Söhne"/>
              </a:rPr>
              <a:t>Qual variável mais influencia nos alugueis ?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6232054-DAB6-BF22-C30F-B4A6D53EF03E}"/>
              </a:ext>
            </a:extLst>
          </p:cNvPr>
          <p:cNvSpPr txBox="1"/>
          <p:nvPr/>
        </p:nvSpPr>
        <p:spPr>
          <a:xfrm>
            <a:off x="705566" y="2893790"/>
            <a:ext cx="34596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2000" b="1" i="0" dirty="0">
                <a:solidFill>
                  <a:schemeClr val="bg1"/>
                </a:solidFill>
                <a:effectLst/>
                <a:latin typeface="Söhne"/>
              </a:rPr>
              <a:t>Qual a influência da temperatura e da sensação térmica na locação de bicicletas ?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069C527-00C7-0DC9-FC10-6B1123B67115}"/>
              </a:ext>
            </a:extLst>
          </p:cNvPr>
          <p:cNvSpPr txBox="1"/>
          <p:nvPr/>
        </p:nvSpPr>
        <p:spPr>
          <a:xfrm>
            <a:off x="641579" y="5863223"/>
            <a:ext cx="2967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b="0" i="0" dirty="0">
                <a:solidFill>
                  <a:schemeClr val="bg1"/>
                </a:solidFill>
                <a:effectLst/>
                <a:latin typeface="Söhne"/>
              </a:rPr>
              <a:t>Agradecimentos.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F622CC22-A55C-0AC6-2A10-6C9B2730B019}"/>
              </a:ext>
            </a:extLst>
          </p:cNvPr>
          <p:cNvSpPr/>
          <p:nvPr/>
        </p:nvSpPr>
        <p:spPr>
          <a:xfrm>
            <a:off x="4929382" y="0"/>
            <a:ext cx="7262616" cy="6857990"/>
          </a:xfrm>
          <a:prstGeom prst="rect">
            <a:avLst/>
          </a:prstGeom>
          <a:solidFill>
            <a:schemeClr val="dk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53A0669-4F9C-D787-158C-6C7814D14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820" y="227026"/>
            <a:ext cx="5599098" cy="303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443826A4-067D-D5A6-9143-776710DE9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820" y="3394885"/>
            <a:ext cx="5599098" cy="333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DFEAD9BD-A28D-910C-DA61-3DDCE49CD5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41343569"/>
                  </p:ext>
                </p:extLst>
              </p:nvPr>
            </p:nvGraphicFramePr>
            <p:xfrm>
              <a:off x="4419600" y="3418195"/>
              <a:ext cx="21600" cy="21600"/>
            </p:xfrm>
            <a:graphic>
              <a:graphicData uri="http://schemas.microsoft.com/office/powerpoint/2016/slidezoom">
                <pslz:sldZm>
                  <pslz:sldZmObj sldId="267" cId="1926667842">
                    <pslz:zmPr id="{5C019874-2C30-47E5-8B2B-0BBC300B9307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600" cy="21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DFEAD9BD-A28D-910C-DA61-3DDCE49CD5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19600" y="3418195"/>
                <a:ext cx="21600" cy="216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0786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357</Words>
  <Application>Microsoft Office PowerPoint</Application>
  <PresentationFormat>Widescreen</PresentationFormat>
  <Paragraphs>36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8" baseType="lpstr">
      <vt:lpstr>Amasis MT Pro Medium</vt:lpstr>
      <vt:lpstr>Arial</vt:lpstr>
      <vt:lpstr>Britannic Bold</vt:lpstr>
      <vt:lpstr>Calibri</vt:lpstr>
      <vt:lpstr>Calibri Light</vt:lpstr>
      <vt:lpstr>Neue Haas Grotesk Text Pro (Títulos)</vt:lpstr>
      <vt:lpstr>Söhne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LUCAS RODRIGUES GADELHA</dc:creator>
  <cp:lastModifiedBy>LUCAS RODRIGUES GADELHA</cp:lastModifiedBy>
  <cp:revision>5</cp:revision>
  <dcterms:created xsi:type="dcterms:W3CDTF">2023-09-22T15:22:49Z</dcterms:created>
  <dcterms:modified xsi:type="dcterms:W3CDTF">2023-09-23T12:28:21Z</dcterms:modified>
</cp:coreProperties>
</file>